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323" r:id="rId3"/>
    <p:sldId id="291" r:id="rId4"/>
    <p:sldId id="294" r:id="rId5"/>
    <p:sldId id="295" r:id="rId6"/>
    <p:sldId id="296" r:id="rId7"/>
    <p:sldId id="293" r:id="rId8"/>
    <p:sldId id="297" r:id="rId9"/>
    <p:sldId id="298" r:id="rId10"/>
    <p:sldId id="299" r:id="rId11"/>
    <p:sldId id="315" r:id="rId12"/>
    <p:sldId id="314" r:id="rId13"/>
    <p:sldId id="301" r:id="rId14"/>
    <p:sldId id="300" r:id="rId15"/>
    <p:sldId id="316" r:id="rId16"/>
    <p:sldId id="304" r:id="rId17"/>
    <p:sldId id="317" r:id="rId18"/>
    <p:sldId id="305" r:id="rId19"/>
    <p:sldId id="318" r:id="rId20"/>
    <p:sldId id="309" r:id="rId21"/>
    <p:sldId id="311" r:id="rId22"/>
    <p:sldId id="310" r:id="rId23"/>
    <p:sldId id="302" r:id="rId24"/>
    <p:sldId id="319" r:id="rId25"/>
    <p:sldId id="303" r:id="rId26"/>
    <p:sldId id="322" r:id="rId27"/>
    <p:sldId id="292" r:id="rId28"/>
    <p:sldId id="320" r:id="rId29"/>
    <p:sldId id="313" r:id="rId30"/>
    <p:sldId id="321" r:id="rId31"/>
    <p:sldId id="312" r:id="rId32"/>
    <p:sldId id="282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2"/>
    <p:restoredTop sz="93720"/>
  </p:normalViewPr>
  <p:slideViewPr>
    <p:cSldViewPr snapToGrid="0" snapToObjects="1">
      <p:cViewPr varScale="1">
        <p:scale>
          <a:sx n="79" d="100"/>
          <a:sy n="79" d="100"/>
        </p:scale>
        <p:origin x="22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3.tiff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taken from https://</a:t>
            </a:r>
            <a:r>
              <a:rPr lang="en-US" dirty="0" err="1"/>
              <a:t>www.inferentialthinking.com</a:t>
            </a:r>
            <a:r>
              <a:rPr lang="en-US" dirty="0"/>
              <a:t>/chapters/14/5/</a:t>
            </a:r>
            <a:r>
              <a:rPr lang="en-US" dirty="0" err="1"/>
              <a:t>Variability_of_the_Sample_Mean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are flight delays for United flights.  The code that generated the data sampled without replacement from 14000 </a:t>
            </a:r>
            <a:r>
              <a:rPr lang="en-US" dirty="0" err="1"/>
              <a:t>fligths</a:t>
            </a:r>
            <a:r>
              <a:rPr lang="en-US" dirty="0"/>
              <a:t>.  The histogram shows the percentage of samples with a mean in a given range.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the DS100 textbook, http://www.textbook.ds100.org/</a:t>
            </a:r>
            <a:r>
              <a:rPr lang="en-US" dirty="0" err="1"/>
              <a:t>ch</a:t>
            </a:r>
            <a:r>
              <a:rPr lang="en-US" dirty="0"/>
              <a:t>/02/</a:t>
            </a:r>
            <a:r>
              <a:rPr lang="en-US" dirty="0" err="1"/>
              <a:t>design_srs_vs_big_data.html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8/27/18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8/27/18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8/27/18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2: Origins of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August 28, 2018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</a:t>
            </a:r>
            <a:r>
              <a:rPr lang="en-US" dirty="0" err="1"/>
              <a:t>Seigi</a:t>
            </a:r>
            <a:r>
              <a:rPr lang="en-US" dirty="0"/>
              <a:t> </a:t>
            </a:r>
            <a:r>
              <a:rPr lang="en-US" dirty="0" err="1"/>
              <a:t>Karasaki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OR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dirty="0" err="1"/>
              <a:t>prob</a:t>
            </a:r>
            <a:r>
              <a:rPr lang="en-US" dirty="0"/>
              <a:t> of drawing heads or tails?</a:t>
            </a:r>
          </a:p>
          <a:p>
            <a:pPr marL="457200" lvl="1" indent="0">
              <a:buNone/>
            </a:pPr>
            <a:r>
              <a:rPr lang="en-US" dirty="0"/>
              <a:t>1</a:t>
            </a:r>
          </a:p>
          <a:p>
            <a:r>
              <a:rPr lang="en-US" dirty="0"/>
              <a:t>What’s probability of rolling 1 or 6 on 6 sided die?</a:t>
            </a:r>
          </a:p>
          <a:p>
            <a:pPr marL="457200" lvl="1" indent="0">
              <a:buNone/>
            </a:pPr>
            <a:r>
              <a:rPr lang="en-US" dirty="0"/>
              <a:t>1/3</a:t>
            </a:r>
          </a:p>
          <a:p>
            <a:r>
              <a:rPr lang="en-US" dirty="0"/>
              <a:t>How did you get this answer?</a:t>
            </a:r>
          </a:p>
          <a:p>
            <a:pPr lvl="1"/>
            <a:r>
              <a:rPr lang="en-US" dirty="0"/>
              <a:t>Addition!</a:t>
            </a:r>
          </a:p>
          <a:p>
            <a:r>
              <a:rPr lang="en-US" dirty="0"/>
              <a:t>If events are independent,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69EFA-5418-C642-8DA8-FDF19A1E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412" y="5122926"/>
            <a:ext cx="7737150" cy="68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A2C68-1B64-B543-A6EF-171806AD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992" y="5844411"/>
            <a:ext cx="4926698" cy="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9B71-AA6E-0249-A599-66439205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important assumption…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77E12-2254-284D-B94B-B2E8C0573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assumption did we have to make to add probabilities together?</a:t>
            </a:r>
          </a:p>
          <a:p>
            <a:pPr lvl="1"/>
            <a:r>
              <a:rPr lang="en-US" dirty="0"/>
              <a:t>Events are independent of one another!</a:t>
            </a:r>
          </a:p>
          <a:p>
            <a:pPr lvl="1"/>
            <a:endParaRPr lang="en-US" dirty="0"/>
          </a:p>
          <a:p>
            <a:r>
              <a:rPr lang="en-US" dirty="0"/>
              <a:t>Can you think of simple processes in which events are not independent of each other?</a:t>
            </a:r>
          </a:p>
          <a:p>
            <a:pPr lvl="1"/>
            <a:r>
              <a:rPr lang="en-US" dirty="0"/>
              <a:t>Go fish: Probability of what you draw depends on what I drew already.</a:t>
            </a:r>
          </a:p>
          <a:p>
            <a:pPr lvl="1"/>
            <a:r>
              <a:rPr lang="en-US" dirty="0"/>
              <a:t>Car accidents: Probability of injury depends on weather for that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E90EE-C945-9A41-AD17-940C4E8D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D89F-A1CE-ED4F-8A4F-0DB1CD24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don’t need to be individual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FFB16-D0B9-1641-AE37-A5625F77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sequence of two coin tosses.  </a:t>
            </a:r>
          </a:p>
          <a:p>
            <a:r>
              <a:rPr lang="en-US" dirty="0"/>
              <a:t>We say the set of possible outcomes, or the sample space, is</a:t>
            </a:r>
          </a:p>
          <a:p>
            <a:endParaRPr lang="en-US" dirty="0"/>
          </a:p>
          <a:p>
            <a:r>
              <a:rPr lang="en-US" dirty="0"/>
              <a:t>What is the probability that a pair of tosses has at least one head?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AFA86-A376-2340-ABA4-93C28C63C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0E758-D35F-494D-9F90-B25F7DE2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24" y="2877312"/>
            <a:ext cx="3301238" cy="483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214C5-D706-3E44-A416-01A757C6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98" y="3974353"/>
            <a:ext cx="8155877" cy="68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AND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the probability of flipping heads followed by tails?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/>
              <a:t>1/4</a:t>
            </a:r>
            <a:endParaRPr lang="en-US" dirty="0"/>
          </a:p>
          <a:p>
            <a:r>
              <a:rPr lang="en-US" dirty="0"/>
              <a:t>What’s the probability of rolling 1 followed by 6?</a:t>
            </a:r>
          </a:p>
          <a:p>
            <a:pPr marL="0" indent="0">
              <a:buNone/>
            </a:pPr>
            <a:r>
              <a:rPr lang="en-US" dirty="0"/>
              <a:t>	1/36</a:t>
            </a:r>
          </a:p>
          <a:p>
            <a:r>
              <a:rPr lang="en-US" dirty="0"/>
              <a:t>How did you get the answer?</a:t>
            </a:r>
          </a:p>
          <a:p>
            <a:pPr lvl="1"/>
            <a:r>
              <a:rPr lang="en-US" dirty="0"/>
              <a:t>Multiplication!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474B-8D0E-6542-851C-B06EFF1F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551" y="5298579"/>
            <a:ext cx="2649173" cy="686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B444C-EED6-664D-9176-948E01DA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793" y="5351610"/>
            <a:ext cx="2649173" cy="68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69C35-266A-8E45-A5C3-9FF15CFF7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724" y="4194191"/>
            <a:ext cx="3160427" cy="56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328-7439-ED45-8FFC-D49B8288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216B-5129-0E43-AFA7-B8DAABE0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that?</a:t>
            </a:r>
          </a:p>
          <a:p>
            <a:pPr lvl="1"/>
            <a:r>
              <a:rPr lang="en-US" dirty="0"/>
              <a:t>The probability one event occurs given that another event </a:t>
            </a:r>
            <a:r>
              <a:rPr lang="en-US" i="1" dirty="0"/>
              <a:t>also</a:t>
            </a:r>
            <a:r>
              <a:rPr lang="en-US" dirty="0"/>
              <a:t> occurs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 of when it matters: </a:t>
            </a:r>
          </a:p>
          <a:p>
            <a:pPr lvl="1"/>
            <a:r>
              <a:rPr lang="en-US" dirty="0"/>
              <a:t>Again, car accident injuries and weather</a:t>
            </a:r>
          </a:p>
          <a:p>
            <a:pPr lvl="1"/>
            <a:r>
              <a:rPr lang="en-US" dirty="0"/>
              <a:t>Probability someone is over 6 feet tall, given they are from Norway.</a:t>
            </a:r>
          </a:p>
          <a:p>
            <a:pPr lvl="1"/>
            <a:r>
              <a:rPr lang="en-US" dirty="0"/>
              <a:t>“What’s the probability someone goes to the ER with heart palpitations if the air quality index is greater than 100?”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A3BE9-D183-F348-97AC-A75340C8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972C5-9211-5944-97D9-10D669F5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88" y="2800351"/>
            <a:ext cx="2387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29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6B9-0E6D-694D-BE03-B6823E52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with independent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7C168-A727-F442-99C3-3B045525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and B are independent, what’s the probability that A happens given B?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4DCF-B7B8-9646-A149-FE48B12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10EB-699D-8A41-8204-BA83A8990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00"/>
          <a:stretch/>
        </p:blipFill>
        <p:spPr>
          <a:xfrm>
            <a:off x="4838700" y="3532187"/>
            <a:ext cx="2825750" cy="738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BBCA4-1592-7444-8176-9EFFC263F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99"/>
          <a:stretch/>
        </p:blipFill>
        <p:spPr>
          <a:xfrm>
            <a:off x="3787779" y="2730500"/>
            <a:ext cx="2587621" cy="73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9F58-2D84-9046-9352-665C9B05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8FDB5-5693-A047-A847-04EF0618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subset of elements of a population</a:t>
            </a:r>
          </a:p>
          <a:p>
            <a:r>
              <a:rPr lang="en-US" dirty="0"/>
              <a:t>Each element is chosen at random</a:t>
            </a:r>
          </a:p>
          <a:p>
            <a:r>
              <a:rPr lang="en-US" dirty="0"/>
              <a:t>With replacement: </a:t>
            </a:r>
          </a:p>
          <a:p>
            <a:pPr lvl="1"/>
            <a:r>
              <a:rPr lang="en-US" dirty="0"/>
              <a:t>after you choose an element, it goes back into the set of elements you’re randomly sampling from.</a:t>
            </a:r>
          </a:p>
          <a:p>
            <a:r>
              <a:rPr lang="en-US" dirty="0"/>
              <a:t>Without replacement: </a:t>
            </a:r>
          </a:p>
          <a:p>
            <a:pPr lvl="1"/>
            <a:r>
              <a:rPr lang="en-US" dirty="0"/>
              <a:t>after you choose an element, it does not go back into the set of elements you’re randomly sampling from.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DF7-8FD7-7940-AA9C-016323997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B8305-A172-4840-8CEC-799D9FF6E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F185-86E0-0D48-A465-F0B0C78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a “TRUE” or “FALSE” in each entry of the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concrete example: Label 10 cards 1 through 10. What is the probability you draw 7 given you </a:t>
            </a:r>
            <a:r>
              <a:rPr lang="en-US" i="1" dirty="0"/>
              <a:t>first</a:t>
            </a:r>
            <a:r>
              <a:rPr lang="en-US" dirty="0"/>
              <a:t> draw 5 for</a:t>
            </a:r>
          </a:p>
          <a:p>
            <a:pPr lvl="1"/>
            <a:r>
              <a:rPr lang="en-US" dirty="0"/>
              <a:t>Random sample without replacement?</a:t>
            </a:r>
          </a:p>
          <a:p>
            <a:pPr lvl="1"/>
            <a:r>
              <a:rPr lang="en-US" dirty="0"/>
              <a:t>Random sample with replacement?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AA98-847E-CB45-97C6-CED4A0E5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F2CA04-CBA1-314F-84C6-0E60A6382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06975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7724B-D339-DD49-9231-282739B4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598834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115A91-488F-514A-A459-B41F133C9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2675466"/>
            <a:ext cx="2030310" cy="4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E269-65CC-0341-B058-51B642E4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random 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99155-AB15-5244-828E-A6A1BC1B8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random sampling</a:t>
            </a:r>
          </a:p>
          <a:p>
            <a:pPr lvl="1"/>
            <a:r>
              <a:rPr lang="en-US" dirty="0"/>
              <a:t>Cluster population into groups</a:t>
            </a:r>
          </a:p>
          <a:p>
            <a:pPr lvl="1"/>
            <a:r>
              <a:rPr lang="en-US" dirty="0"/>
              <a:t>Randomly sample groups</a:t>
            </a:r>
          </a:p>
          <a:p>
            <a:pPr lvl="1"/>
            <a:r>
              <a:rPr lang="en-US" dirty="0"/>
              <a:t>Option 1 (one-stage cluster sample): do a census of each sampled cluster </a:t>
            </a:r>
          </a:p>
          <a:p>
            <a:pPr lvl="1"/>
            <a:r>
              <a:rPr lang="en-US" dirty="0"/>
              <a:t>Option 2: (two-stage): randomly sample within each sampled cluster</a:t>
            </a:r>
          </a:p>
          <a:p>
            <a:r>
              <a:rPr lang="en-US" dirty="0"/>
              <a:t>Stratified random sampling</a:t>
            </a:r>
          </a:p>
          <a:p>
            <a:pPr lvl="1"/>
            <a:r>
              <a:rPr lang="en-US" dirty="0"/>
              <a:t>Separate population into “strata”: all 0-17 year </a:t>
            </a:r>
            <a:r>
              <a:rPr lang="en-US" dirty="0" err="1"/>
              <a:t>olds</a:t>
            </a:r>
            <a:r>
              <a:rPr lang="en-US" dirty="0"/>
              <a:t> in one, all 18-23 year </a:t>
            </a:r>
            <a:r>
              <a:rPr lang="en-US" dirty="0" err="1"/>
              <a:t>olds</a:t>
            </a:r>
            <a:r>
              <a:rPr lang="en-US" dirty="0"/>
              <a:t> in another, all 23 and over in a third</a:t>
            </a:r>
          </a:p>
          <a:p>
            <a:pPr lvl="1"/>
            <a:r>
              <a:rPr lang="en-US" dirty="0"/>
              <a:t>Then randomly sample within </a:t>
            </a:r>
            <a:r>
              <a:rPr lang="en-US" i="1" dirty="0"/>
              <a:t>every</a:t>
            </a:r>
            <a:r>
              <a:rPr lang="en-US" dirty="0"/>
              <a:t> strata.  Weight your results by the size of the strata population within the total population.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B75D-EA6F-4E4F-A076-822BC54F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1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4789-C964-954E-8F28-A815C6B2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 or stratify?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258-9D5D-FC49-9FBE-936DF9663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sampling effort can be lower.  </a:t>
            </a:r>
          </a:p>
          <a:p>
            <a:pPr lvl="1"/>
            <a:r>
              <a:rPr lang="en-US" dirty="0"/>
              <a:t>For example cluster people in a population by town and sample from the towns</a:t>
            </a:r>
          </a:p>
          <a:p>
            <a:pPr lvl="1"/>
            <a:r>
              <a:rPr lang="en-US" dirty="0"/>
              <a:t>Then, for in person interviews, travel costs are lower </a:t>
            </a:r>
          </a:p>
          <a:p>
            <a:r>
              <a:rPr lang="en-US" dirty="0"/>
              <a:t>Stratified: You avoid missing important parts of the population in your sample</a:t>
            </a:r>
          </a:p>
          <a:p>
            <a:pPr lvl="1"/>
            <a:r>
              <a:rPr lang="en-US" dirty="0"/>
              <a:t>If a small fraction of people are in the 18-23 year old range, you might miss them if you didn’t create their own dedicated stratum.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BDFE3-9C7E-B241-B7A4-A88D47BC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Lab 1 due Friday </a:t>
            </a:r>
          </a:p>
          <a:p>
            <a:r>
              <a:rPr lang="en-US" dirty="0"/>
              <a:t>HW1 posted, due next Tuesday</a:t>
            </a:r>
          </a:p>
          <a:p>
            <a:r>
              <a:rPr lang="en-US" dirty="0"/>
              <a:t>There will be 11 lab notebooks</a:t>
            </a:r>
          </a:p>
          <a:p>
            <a:pPr lvl="1"/>
            <a:r>
              <a:rPr lang="en-US" dirty="0"/>
              <a:t>Released in lab on Monday, due Friday, you have 5 days to complete.</a:t>
            </a:r>
          </a:p>
          <a:p>
            <a:pPr lvl="1"/>
            <a:r>
              <a:rPr lang="en-US" dirty="0"/>
              <a:t>These will be “warmups” for the homework.  </a:t>
            </a:r>
          </a:p>
          <a:p>
            <a:r>
              <a:rPr lang="en-US" dirty="0"/>
              <a:t>There will be 11 </a:t>
            </a:r>
            <a:r>
              <a:rPr lang="en-US" dirty="0" err="1"/>
              <a:t>homeworks</a:t>
            </a:r>
            <a:endParaRPr lang="en-US" dirty="0"/>
          </a:p>
          <a:p>
            <a:pPr lvl="1"/>
            <a:r>
              <a:rPr lang="en-US" dirty="0"/>
              <a:t>Released Mondays, due Tuesdays, you have 8 days to complete.</a:t>
            </a:r>
          </a:p>
          <a:p>
            <a:pPr lvl="1"/>
            <a:r>
              <a:rPr lang="en-US" dirty="0"/>
              <a:t>You can start during the lab</a:t>
            </a:r>
          </a:p>
          <a:p>
            <a:r>
              <a:rPr lang="en-US" dirty="0"/>
              <a:t>There will be 9 lab meetings (not on Labor day or Veteran’s day)</a:t>
            </a:r>
          </a:p>
          <a:p>
            <a:pPr lvl="1"/>
            <a:r>
              <a:rPr lang="en-US" dirty="0"/>
              <a:t>So in weeks we have no lab meeting, you’ll still do a lab notebook and HW.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F7F2-BAE7-2348-8B31-507AF5CB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we </a:t>
            </a:r>
            <a:r>
              <a:rPr lang="en-US" i="1" dirty="0"/>
              <a:t>don’t </a:t>
            </a:r>
            <a:r>
              <a:rPr lang="en-US" dirty="0"/>
              <a:t>have a random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AE12-79AC-CE43-A2D8-36B82BC0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All our efforts to predict or infer something about a population will be biased.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40DA-7450-8948-8B53-A8FB4C6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351F37-E34F-734E-A12B-512A9F475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223" y="4093671"/>
            <a:ext cx="3820689" cy="2627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5FB8E5-674B-DE46-949C-BC0329D4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bias the only thing we should care about when we construct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A0D0-65BC-394C-8C6E-C9C3F5C8C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No, we also care about sample </a:t>
            </a:r>
            <a:r>
              <a:rPr lang="en-US" i="1" dirty="0"/>
              <a:t>size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this influences the variance of the thing you’re trying to estimate. </a:t>
            </a:r>
          </a:p>
          <a:p>
            <a:r>
              <a:rPr lang="en-US" dirty="0">
                <a:sym typeface="Wingdings" pitchFamily="2" charset="2"/>
              </a:rPr>
              <a:t>What do we mean by </a:t>
            </a:r>
            <a:r>
              <a:rPr lang="en-US" i="1" dirty="0">
                <a:sym typeface="Wingdings" pitchFamily="2" charset="2"/>
              </a:rPr>
              <a:t>variance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The size of the range of possible estimates you’d get from each sample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F4CA8-12AF-FE4B-8580-861C0FE87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8587F-ABDA-4B42-8221-59E3E6BE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91" y="4093671"/>
            <a:ext cx="3820689" cy="26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D94F2C-A7A7-544B-9A20-7C9B3C63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055" y="4093671"/>
            <a:ext cx="3820689" cy="26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Revisit:  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Variance:</a:t>
            </a:r>
          </a:p>
          <a:p>
            <a:pPr lvl="1"/>
            <a:r>
              <a:rPr lang="en-US" dirty="0"/>
              <a:t>Small sample sizes leads to variance</a:t>
            </a:r>
          </a:p>
          <a:p>
            <a:r>
              <a:rPr lang="en-US" dirty="0"/>
              <a:t>Bias:</a:t>
            </a:r>
          </a:p>
          <a:p>
            <a:pPr lvl="1"/>
            <a:r>
              <a:rPr lang="en-US" dirty="0"/>
              <a:t>Sample bias.  Polling firms didn’t sample the population of voters randomly. </a:t>
            </a:r>
          </a:p>
          <a:p>
            <a:pPr lvl="1"/>
            <a:r>
              <a:rPr lang="en-US" dirty="0"/>
              <a:t>Measurement error (untruthful responses) </a:t>
            </a:r>
            <a:r>
              <a:rPr lang="en-US" dirty="0">
                <a:sym typeface="Wingdings" pitchFamily="2" charset="2"/>
              </a:rPr>
              <a:t> Bias.</a:t>
            </a:r>
          </a:p>
          <a:p>
            <a:r>
              <a:rPr lang="en-US" dirty="0">
                <a:sym typeface="Wingdings" pitchFamily="2" charset="2"/>
              </a:rPr>
              <a:t>Variance and sample bias are controllable in the way we design the sample.</a:t>
            </a:r>
          </a:p>
          <a:p>
            <a:r>
              <a:rPr lang="en-US" dirty="0">
                <a:sym typeface="Wingdings" pitchFamily="2" charset="2"/>
              </a:rPr>
              <a:t>Measurement error is trickier, and depends on how we query the sample once it is created.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5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78EA-488D-FB49-9686-5DA07BF5D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31C48-A4E7-6D4E-BA93-6238011EA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/>
          </a:bodyPr>
          <a:lstStyle/>
          <a:p>
            <a:r>
              <a:rPr lang="en-US" dirty="0"/>
              <a:t>Last week I was summoned for jury duty</a:t>
            </a:r>
          </a:p>
          <a:p>
            <a:r>
              <a:rPr lang="en-US" dirty="0"/>
              <a:t>90 people sat in a courthouse in Alameda, waiting to find out if we’d serve on a “jury of peers”</a:t>
            </a:r>
          </a:p>
          <a:p>
            <a:r>
              <a:rPr lang="en-US" dirty="0"/>
              <a:t>While I waited, I wondered: Is this a random sample of adults in Alameda county?</a:t>
            </a:r>
          </a:p>
          <a:p>
            <a:r>
              <a:rPr lang="en-US" dirty="0"/>
              <a:t>The clerk explained that we’re all there because “the system” choose us randomly.  </a:t>
            </a:r>
          </a:p>
          <a:p>
            <a:r>
              <a:rPr lang="en-US" dirty="0"/>
              <a:t>But how good is “the system”?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FC2EB-FABF-1D4E-BEC8-D7614262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84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A7E-460C-C64D-9517-0F72FC41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7519B-6AFD-9142-81F4-EBB93DF52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What is the population they sample from?  </a:t>
            </a:r>
          </a:p>
          <a:p>
            <a:pPr lvl="1"/>
            <a:r>
              <a:rPr lang="en-US" dirty="0"/>
              <a:t>Voter registration, and DMV records</a:t>
            </a:r>
          </a:p>
          <a:p>
            <a:pPr lvl="1"/>
            <a:r>
              <a:rPr lang="en-US" dirty="0"/>
              <a:t>Careful!  If the name on your voting record is different than DMV, you are twice as likely to get called</a:t>
            </a:r>
          </a:p>
          <a:p>
            <a:pPr lvl="1"/>
            <a:endParaRPr lang="en-US" dirty="0"/>
          </a:p>
          <a:p>
            <a:r>
              <a:rPr lang="en-US" dirty="0"/>
              <a:t>Q2: If someone is called, do they report?</a:t>
            </a:r>
          </a:p>
          <a:p>
            <a:pPr lvl="1"/>
            <a:r>
              <a:rPr lang="en-US" dirty="0"/>
              <a:t>Clerk explained she called 400 people to get a turnout of 90</a:t>
            </a:r>
          </a:p>
          <a:p>
            <a:pPr lvl="1"/>
            <a:r>
              <a:rPr lang="en-US" dirty="0"/>
              <a:t>They might have the wrong address for some people</a:t>
            </a:r>
          </a:p>
          <a:p>
            <a:pPr lvl="1"/>
            <a:r>
              <a:rPr lang="en-US" dirty="0"/>
              <a:t>Others ignore the summons, or throw it out</a:t>
            </a:r>
          </a:p>
          <a:p>
            <a:pPr lvl="1"/>
            <a:r>
              <a:rPr lang="en-US" dirty="0"/>
              <a:t>(The fine for not reporting is $1,500, “when enforced”)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6AFD6-4A86-E94A-BFB8-1EFB67CD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“Representatives and direct Taxes shall be apportioned among the several States … according to their respective Numbers.... The actual Enumeration shall be made…within every…Term of ten Years.”</a:t>
            </a:r>
          </a:p>
          <a:p>
            <a:pPr marL="0" indent="0" algn="ctr">
              <a:buNone/>
            </a:pPr>
            <a:r>
              <a:rPr lang="en-US" i="1" dirty="0"/>
              <a:t>-- US Constitution </a:t>
            </a:r>
          </a:p>
          <a:p>
            <a:r>
              <a:rPr lang="en-US" dirty="0"/>
              <a:t>2016 Supreme Court case established the “respective Numbers” is total population, not just eligible voters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23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57AFBA-326A-9B4C-8238-5F7600C0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889" y="2591903"/>
            <a:ext cx="7935844" cy="39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/>
              <a:t>US Census to count </a:t>
            </a:r>
            <a:r>
              <a:rPr lang="en-US" i="1" dirty="0"/>
              <a:t>all</a:t>
            </a:r>
            <a:r>
              <a:rPr lang="en-US" dirty="0"/>
              <a:t> people</a:t>
            </a:r>
          </a:p>
          <a:p>
            <a:r>
              <a:rPr lang="en-US" dirty="0"/>
              <a:t>But it is also used to collect information about the population (while we’re at it…)</a:t>
            </a:r>
          </a:p>
          <a:p>
            <a:r>
              <a:rPr lang="en-US" dirty="0"/>
              <a:t>Question planned for the 2020 </a:t>
            </a:r>
            <a:br>
              <a:rPr lang="en-US" dirty="0"/>
            </a:br>
            <a:r>
              <a:rPr lang="en-US" dirty="0"/>
              <a:t>census:</a:t>
            </a:r>
          </a:p>
          <a:p>
            <a:r>
              <a:rPr lang="en-US" dirty="0"/>
              <a:t>What will be the effect </a:t>
            </a:r>
            <a:br>
              <a:rPr lang="en-US" dirty="0"/>
            </a:br>
            <a:r>
              <a:rPr lang="en-US" dirty="0"/>
              <a:t>of this on the outcome of </a:t>
            </a:r>
            <a:br>
              <a:rPr lang="en-US" dirty="0"/>
            </a:br>
            <a:r>
              <a:rPr lang="en-US" dirty="0"/>
              <a:t>the census?</a:t>
            </a:r>
          </a:p>
          <a:p>
            <a:r>
              <a:rPr lang="en-US" dirty="0"/>
              <a:t>Bias, Variance, other?</a:t>
            </a:r>
          </a:p>
          <a:p>
            <a:pPr lvl="1"/>
            <a:r>
              <a:rPr lang="en-US" dirty="0"/>
              <a:t>Bias: immigrants won’t respond </a:t>
            </a:r>
            <a:br>
              <a:rPr lang="en-US" dirty="0"/>
            </a:br>
            <a:r>
              <a:rPr lang="en-US" dirty="0"/>
              <a:t>to the form, leading to undercount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0DC8A-0775-0A41-9DAC-0CA0B3C415F7}"/>
              </a:ext>
            </a:extLst>
          </p:cNvPr>
          <p:cNvSpPr txBox="1"/>
          <p:nvPr/>
        </p:nvSpPr>
        <p:spPr>
          <a:xfrm>
            <a:off x="8310909" y="6375159"/>
            <a:ext cx="167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Pewresearch.og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416FD-0DFD-1E4D-AE7B-A0765086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AF7B-32AE-B948-A370-74261422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3"/>
            <a:ext cx="10515600" cy="4722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Provenance:  The mechanisms by which the data arose</a:t>
            </a:r>
          </a:p>
          <a:p>
            <a:r>
              <a:rPr lang="en-US" dirty="0"/>
              <a:t>How was it collected?  A random sample, an administrative database?</a:t>
            </a:r>
          </a:p>
          <a:p>
            <a:r>
              <a:rPr lang="en-US" dirty="0"/>
              <a:t>What mechanism generated the data</a:t>
            </a:r>
          </a:p>
          <a:p>
            <a:pPr lvl="1"/>
            <a:r>
              <a:rPr lang="en-US" dirty="0"/>
              <a:t>An experiment?</a:t>
            </a:r>
          </a:p>
          <a:p>
            <a:pPr lvl="1"/>
            <a:r>
              <a:rPr lang="en-US" dirty="0"/>
              <a:t>Observations in “nature”?</a:t>
            </a:r>
          </a:p>
          <a:p>
            <a:pPr lvl="1"/>
            <a:r>
              <a:rPr lang="en-US" dirty="0"/>
              <a:t>An industrial process?</a:t>
            </a:r>
          </a:p>
          <a:p>
            <a:r>
              <a:rPr lang="en-US" dirty="0"/>
              <a:t>How were the data manipulated (cleaned, transformed, </a:t>
            </a:r>
            <a:r>
              <a:rPr lang="en-US" dirty="0" err="1"/>
              <a:t>etc</a:t>
            </a:r>
            <a:r>
              <a:rPr lang="en-US" dirty="0"/>
              <a:t>) to get to their current condition?</a:t>
            </a:r>
          </a:p>
          <a:p>
            <a:endParaRPr lang="en-US" dirty="0"/>
          </a:p>
          <a:p>
            <a:r>
              <a:rPr lang="en-US" dirty="0"/>
              <a:t>Understanding provenance enables us to understand how well we can generalize.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190AC-5B19-914A-A1BE-68AF660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069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4CF2A-6380-7B45-BA5C-21E44636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interesting nugget about big data vs SRS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7AB72-AC9F-E347-B6C8-0FAFD95C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Elections: What fraction of respondents would vote for Obama for </a:t>
            </a:r>
          </a:p>
          <a:p>
            <a:pPr lvl="1"/>
            <a:r>
              <a:rPr lang="en-US" dirty="0"/>
              <a:t>Random sample of 400</a:t>
            </a:r>
          </a:p>
          <a:p>
            <a:pPr lvl="1"/>
            <a:r>
              <a:rPr lang="en-US" dirty="0"/>
              <a:t>Non-random sample of 60,000,000</a:t>
            </a:r>
          </a:p>
          <a:p>
            <a:r>
              <a:rPr lang="en-US" dirty="0"/>
              <a:t>Plot on the right shows the estimate</a:t>
            </a:r>
            <a:br>
              <a:rPr lang="en-US" dirty="0"/>
            </a:br>
            <a:r>
              <a:rPr lang="en-US" dirty="0"/>
              <a:t>from many different random </a:t>
            </a:r>
            <a:br>
              <a:rPr lang="en-US" dirty="0"/>
            </a:br>
            <a:r>
              <a:rPr lang="en-US" dirty="0"/>
              <a:t>samples of 400 versus the single </a:t>
            </a:r>
            <a:br>
              <a:rPr lang="en-US" dirty="0"/>
            </a:br>
            <a:r>
              <a:rPr lang="en-US" dirty="0"/>
              <a:t>“big” data set estimate</a:t>
            </a:r>
          </a:p>
          <a:p>
            <a:r>
              <a:rPr lang="en-US" dirty="0"/>
              <a:t>The small sample is often more wrong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on average</a:t>
            </a:r>
            <a:r>
              <a:rPr lang="en-US" dirty="0"/>
              <a:t> it is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D133-1C8C-3A44-BD57-57328178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D58A-4134-6143-8023-5220A029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8" y="2693987"/>
            <a:ext cx="5061182" cy="36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4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8757-9515-584C-93B3-0E5A7710C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63549-503B-6C4C-A1E2-435F7E7E9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Code: </a:t>
            </a:r>
            <a:r>
              <a:rPr lang="en-US" dirty="0" err="1"/>
              <a:t>enrg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E6AB5-BDAA-5B45-A323-75C8F2044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02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015B-1D51-8946-8B30-3B8B1F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to cover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EC0E-DB91-3D44-AEF5-C83BE196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  <a:p>
            <a:r>
              <a:rPr lang="en-US" dirty="0"/>
              <a:t>Prediction vs inference</a:t>
            </a:r>
          </a:p>
          <a:p>
            <a:r>
              <a:rPr lang="en-US" dirty="0"/>
              <a:t>Sampling</a:t>
            </a:r>
          </a:p>
          <a:p>
            <a:r>
              <a:rPr lang="en-US" dirty="0"/>
              <a:t>Discussion: What is data science? (Based on reading)</a:t>
            </a:r>
          </a:p>
          <a:p>
            <a:r>
              <a:rPr lang="en-US" dirty="0"/>
              <a:t>Origins of energy data for HW1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D1CD-2BA7-5549-95FE-861A4BF5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152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A31C-3590-0844-BE26-772BF76A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 science –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23A7B-BA8B-DF45-AD57-DD3588CD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799"/>
            <a:ext cx="10515600" cy="51943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Statistical perspective</a:t>
            </a:r>
          </a:p>
          <a:p>
            <a:pPr lvl="1"/>
            <a:r>
              <a:rPr lang="en-US" dirty="0"/>
              <a:t>Modeling: How to capture the “data generating process” flexibly and faithfully?</a:t>
            </a:r>
          </a:p>
          <a:p>
            <a:pPr lvl="1"/>
            <a:r>
              <a:rPr lang="en-US" dirty="0"/>
              <a:t>High dimensional data: How to choose which variables matter?</a:t>
            </a:r>
          </a:p>
          <a:p>
            <a:r>
              <a:rPr lang="en-US" dirty="0"/>
              <a:t>Computational perspective</a:t>
            </a:r>
          </a:p>
          <a:p>
            <a:pPr lvl="1"/>
            <a:r>
              <a:rPr lang="en-US" dirty="0"/>
              <a:t>Optimization methods: How to algorithmically find the parameters to a model</a:t>
            </a:r>
          </a:p>
          <a:p>
            <a:pPr lvl="1"/>
            <a:r>
              <a:rPr lang="en-US" dirty="0"/>
              <a:t>Sampling methods: How to gather and use data?</a:t>
            </a:r>
          </a:p>
          <a:p>
            <a:pPr lvl="1"/>
            <a:r>
              <a:rPr lang="en-US" dirty="0"/>
              <a:t>Model selection</a:t>
            </a:r>
          </a:p>
          <a:p>
            <a:pPr lvl="1"/>
            <a:r>
              <a:rPr lang="en-US" dirty="0"/>
              <a:t>Distributed computing: Parallel processing, for example.  </a:t>
            </a:r>
          </a:p>
          <a:p>
            <a:r>
              <a:rPr lang="en-US" dirty="0"/>
              <a:t>Human perspective</a:t>
            </a:r>
          </a:p>
          <a:p>
            <a:pPr lvl="1"/>
            <a:r>
              <a:rPr lang="en-US" dirty="0"/>
              <a:t>Problem domain, </a:t>
            </a:r>
          </a:p>
          <a:p>
            <a:pPr lvl="1"/>
            <a:r>
              <a:rPr lang="en-US" dirty="0"/>
              <a:t>How to gather and use data?</a:t>
            </a:r>
          </a:p>
          <a:p>
            <a:pPr lvl="1"/>
            <a:r>
              <a:rPr lang="en-US" dirty="0"/>
              <a:t>Model selection </a:t>
            </a:r>
          </a:p>
          <a:p>
            <a:pPr lvl="1"/>
            <a:r>
              <a:rPr lang="en-US" dirty="0"/>
              <a:t>Data exploration and visualization</a:t>
            </a:r>
          </a:p>
          <a:p>
            <a:pPr lvl="1"/>
            <a:r>
              <a:rPr lang="en-US" dirty="0"/>
              <a:t>Communicating the results of the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8404E-A55D-6E42-80F6-44B7531F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8228-0DE8-354D-A8DC-6F002E1A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CAISO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0CF6E-DA45-8B40-A9EC-E2CDC7F2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See lecture </a:t>
            </a:r>
            <a:r>
              <a:rPr lang="en-US" dirty="0" err="1"/>
              <a:t>ipynb</a:t>
            </a:r>
            <a:r>
              <a:rPr lang="en-US" dirty="0"/>
              <a:t>, ‘</a:t>
            </a:r>
            <a:r>
              <a:rPr lang="en-US" dirty="0" err="1"/>
              <a:t>CAISO_data_pull.ipynb</a:t>
            </a:r>
            <a:r>
              <a:rPr lang="en-US" dirty="0"/>
              <a:t>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can we say about the data provenance?</a:t>
            </a:r>
          </a:p>
          <a:p>
            <a:r>
              <a:rPr lang="en-US" dirty="0"/>
              <a:t>Collected with power meters on all generators connected to the grid</a:t>
            </a:r>
          </a:p>
          <a:p>
            <a:r>
              <a:rPr lang="en-US" dirty="0"/>
              <a:t>How were the data manipulated?</a:t>
            </a:r>
          </a:p>
          <a:p>
            <a:pPr lvl="1"/>
            <a:r>
              <a:rPr lang="en-US" dirty="0"/>
              <a:t>Aggregated by hour and generator type</a:t>
            </a:r>
          </a:p>
          <a:p>
            <a:r>
              <a:rPr lang="en-US" dirty="0"/>
              <a:t>What mechanism generated the data: experiment, industrial process, observations in nature? </a:t>
            </a:r>
          </a:p>
          <a:p>
            <a:pPr lvl="1"/>
            <a:r>
              <a:rPr lang="en-US" dirty="0"/>
              <a:t>Industrial process </a:t>
            </a:r>
          </a:p>
          <a:p>
            <a:r>
              <a:rPr lang="en-US" dirty="0"/>
              <a:t>Is it a random sample, a census?</a:t>
            </a:r>
          </a:p>
          <a:p>
            <a:pPr lvl="1"/>
            <a:r>
              <a:rPr lang="en-US" dirty="0"/>
              <a:t>We have access to all recorded days, but not all days in the history of the world are recorded.  Administrative database.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AF1E9-F11C-EA4D-A380-B20653E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4866046"/>
          </a:xfrm>
        </p:spPr>
        <p:txBody>
          <a:bodyPr>
            <a:normAutofit fontScale="92500"/>
          </a:bodyPr>
          <a:lstStyle/>
          <a:p>
            <a:r>
              <a:rPr lang="en-US" dirty="0"/>
              <a:t>HW1 is available, due next Tuesday.</a:t>
            </a:r>
          </a:p>
          <a:p>
            <a:r>
              <a:rPr lang="en-US" dirty="0"/>
              <a:t>Thursday 8/30.  </a:t>
            </a:r>
          </a:p>
          <a:p>
            <a:pPr lvl="1"/>
            <a:r>
              <a:rPr lang="en-US" dirty="0"/>
              <a:t>We’ll cover pandas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Again, bring your laptop!</a:t>
            </a:r>
          </a:p>
          <a:p>
            <a:r>
              <a:rPr lang="en-US" dirty="0"/>
              <a:t>Monday 9/3: No lab meeting (labor day)</a:t>
            </a:r>
          </a:p>
          <a:p>
            <a:pPr lvl="1"/>
            <a:r>
              <a:rPr lang="en-US" dirty="0"/>
              <a:t>But we’ll still release a lab for you to complete.  It’ll be like a homework warmup</a:t>
            </a:r>
          </a:p>
          <a:p>
            <a:pPr lvl="1"/>
            <a:r>
              <a:rPr lang="en-US" dirty="0" err="1"/>
              <a:t>Seigi</a:t>
            </a:r>
            <a:r>
              <a:rPr lang="en-US" dirty="0"/>
              <a:t> will post extra office hours next week</a:t>
            </a:r>
          </a:p>
          <a:p>
            <a:r>
              <a:rPr lang="en-US" dirty="0"/>
              <a:t>Tuesday 9/4:</a:t>
            </a:r>
          </a:p>
          <a:p>
            <a:pPr lvl="1"/>
            <a:r>
              <a:rPr lang="en-US" dirty="0"/>
              <a:t>More pandas</a:t>
            </a:r>
          </a:p>
          <a:p>
            <a:pPr lvl="1"/>
            <a:r>
              <a:rPr lang="en-US" dirty="0"/>
              <a:t>Overview of topics in energy and development</a:t>
            </a:r>
          </a:p>
          <a:p>
            <a:pPr lvl="1"/>
            <a:r>
              <a:rPr lang="en-US" dirty="0"/>
              <a:t>Bring your 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FA1A-279B-8C47-8547-07F5A712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some basic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2995-E8FB-4B40-8D51-4B64A056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Population</a:t>
            </a:r>
          </a:p>
          <a:p>
            <a:pPr marL="457200" lvl="1" indent="0">
              <a:buNone/>
            </a:pPr>
            <a:r>
              <a:rPr lang="en-US" i="1" dirty="0"/>
              <a:t>"</a:t>
            </a:r>
            <a:r>
              <a:rPr lang="en-US" i="1" dirty="0">
                <a:solidFill>
                  <a:srgbClr val="262626"/>
                </a:solidFill>
                <a:latin typeface="RobotoSlab-Light"/>
              </a:rPr>
              <a:t>A population is a large set of objects of a similar nature - e.g. human beings, households, readings from a measurement device - which is of interest as a whole” 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(</a:t>
            </a:r>
            <a:r>
              <a:rPr lang="en-US" sz="1800" dirty="0" err="1">
                <a:solidFill>
                  <a:srgbClr val="262626"/>
                </a:solidFill>
                <a:latin typeface="RobotoSlab-Light"/>
              </a:rPr>
              <a:t>statistics.com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)</a:t>
            </a:r>
            <a:endParaRPr lang="en-US" i="1" dirty="0"/>
          </a:p>
          <a:p>
            <a:r>
              <a:rPr lang="en-US" dirty="0"/>
              <a:t>Sample</a:t>
            </a:r>
          </a:p>
          <a:p>
            <a:pPr marL="457200" lvl="1" indent="0">
              <a:buNone/>
            </a:pPr>
            <a:r>
              <a:rPr lang="en-US" sz="2800" i="1" dirty="0"/>
              <a:t>“A subset of objects drawn from a population”</a:t>
            </a:r>
          </a:p>
          <a:p>
            <a:pPr marL="457200" lvl="1" indent="0">
              <a:buNone/>
            </a:pPr>
            <a:r>
              <a:rPr lang="en-US" sz="2800" dirty="0"/>
              <a:t>Examples</a:t>
            </a:r>
          </a:p>
          <a:p>
            <a:pPr lvl="1"/>
            <a:r>
              <a:rPr lang="en-US" dirty="0"/>
              <a:t>Administrative databases</a:t>
            </a:r>
          </a:p>
          <a:p>
            <a:pPr lvl="1"/>
            <a:r>
              <a:rPr lang="en-US" dirty="0"/>
              <a:t>Convenience samples, self-selected samples</a:t>
            </a:r>
          </a:p>
          <a:p>
            <a:pPr lvl="1"/>
            <a:r>
              <a:rPr lang="en-US" dirty="0"/>
              <a:t>Random Samples</a:t>
            </a:r>
          </a:p>
          <a:p>
            <a:pPr lvl="1"/>
            <a:r>
              <a:rPr lang="en-US" dirty="0"/>
              <a:t>Census: Essentially, a sample that comprises the entire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5513-F2AB-8D4C-BEAF-8113679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72B-215B-9145-9604-26BC6BC6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sample subsets of a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EED-B95A-7340-BB20-EB2DA7DF3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Because the effort to do a census is usually too high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9CDDB-7BC6-584D-B811-38305D08B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4768-9338-6C42-8969-4A56FF2E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might we do with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72DA-F017-2144-9487-F8FCC733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</a:t>
            </a:r>
          </a:p>
          <a:p>
            <a:pPr lvl="1"/>
            <a:r>
              <a:rPr lang="en-US" dirty="0"/>
              <a:t>About the entire population</a:t>
            </a:r>
          </a:p>
          <a:p>
            <a:pPr lvl="1"/>
            <a:r>
              <a:rPr lang="en-US" dirty="0"/>
              <a:t>In space</a:t>
            </a:r>
          </a:p>
          <a:p>
            <a:pPr lvl="1"/>
            <a:r>
              <a:rPr lang="en-US" dirty="0"/>
              <a:t>In time</a:t>
            </a:r>
          </a:p>
          <a:p>
            <a:r>
              <a:rPr lang="en-US" dirty="0"/>
              <a:t>Make inferences</a:t>
            </a:r>
          </a:p>
          <a:p>
            <a:pPr lvl="1"/>
            <a:r>
              <a:rPr lang="en-US" dirty="0"/>
              <a:t>What is the effect of x on 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BB23-C649-AF46-BA68-9F48BAE4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(we’ll write answers on the board and come back to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03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68B8-867F-CB48-8D50-770A5D7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DAF6-045A-E242-BF42-F81D412AD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160A1-C96F-0640-AFD7-76F5761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3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008D-6DA6-D445-A293-4DEA85AF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0E7D-A6E2-AE4C-B178-9D41C4E1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probability that an event occurs 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case of a coin toss, the probability of getting heads is…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50865-100B-D943-8345-5E7CFA71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2A25E-8FA3-C64A-9C71-C772712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28" y="2182368"/>
            <a:ext cx="10103943" cy="108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E9FC35-C4E9-F945-936C-13F42F560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3985609"/>
            <a:ext cx="2796452" cy="7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6279</TotalTime>
  <Words>1846</Words>
  <Application>Microsoft Macintosh PowerPoint</Application>
  <PresentationFormat>Widescreen</PresentationFormat>
  <Paragraphs>270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RobotoSlab-Light</vt:lpstr>
      <vt:lpstr>Wingdings</vt:lpstr>
      <vt:lpstr>Office Theme</vt:lpstr>
      <vt:lpstr>Data, Environment and Society  Lecture 2: Origins of data</vt:lpstr>
      <vt:lpstr>Announcements</vt:lpstr>
      <vt:lpstr>Key concepts to cover today</vt:lpstr>
      <vt:lpstr>Defining some basic terms</vt:lpstr>
      <vt:lpstr>Why do we sample subsets of a population?</vt:lpstr>
      <vt:lpstr>What might we do with a sample?</vt:lpstr>
      <vt:lpstr>Why did the polls predict the wrong candidate to win the last US presidential election?</vt:lpstr>
      <vt:lpstr>Probability overview</vt:lpstr>
      <vt:lpstr>Probability of an event</vt:lpstr>
      <vt:lpstr>Probability of one event OR another</vt:lpstr>
      <vt:lpstr>What important assumption…</vt:lpstr>
      <vt:lpstr>Events don’t need to be individual outcomes</vt:lpstr>
      <vt:lpstr>Probability of one event AND another</vt:lpstr>
      <vt:lpstr>Conditional Probability </vt:lpstr>
      <vt:lpstr>Conditional probability with independent events</vt:lpstr>
      <vt:lpstr>Simple random sample (SRS)</vt:lpstr>
      <vt:lpstr>Questions</vt:lpstr>
      <vt:lpstr>Some other random sampling strategies</vt:lpstr>
      <vt:lpstr>Why cluster or stratify?</vt:lpstr>
      <vt:lpstr>What happens if we don’t have a random sample?</vt:lpstr>
      <vt:lpstr>Is bias the only thing we should care about when we construct a sample?</vt:lpstr>
      <vt:lpstr>Revisit:  Why did the polls predict the wrong candidate to win the last US presidential election?</vt:lpstr>
      <vt:lpstr>Jury selection example </vt:lpstr>
      <vt:lpstr>Jury selection, continued</vt:lpstr>
      <vt:lpstr>US Census: Changing questions…what will be the effect?</vt:lpstr>
      <vt:lpstr>US Census: Changing questions…what will be the effect?</vt:lpstr>
      <vt:lpstr>Data provenance</vt:lpstr>
      <vt:lpstr>An interesting nugget about big data vs SRS</vt:lpstr>
      <vt:lpstr>Quiz</vt:lpstr>
      <vt:lpstr>Data science – what is it?</vt:lpstr>
      <vt:lpstr>Exploring the CAISO data set.</vt:lpstr>
      <vt:lpstr>Next week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Microsoft Office User</cp:lastModifiedBy>
  <cp:revision>195</cp:revision>
  <dcterms:created xsi:type="dcterms:W3CDTF">2018-08-20T12:51:30Z</dcterms:created>
  <dcterms:modified xsi:type="dcterms:W3CDTF">2018-08-28T15:56:35Z</dcterms:modified>
</cp:coreProperties>
</file>

<file path=docProps/thumbnail.jpeg>
</file>